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4"/>
  </p:notesMasterIdLst>
  <p:sldIdLst>
    <p:sldId id="256" r:id="rId2"/>
    <p:sldId id="442" r:id="rId3"/>
    <p:sldId id="444" r:id="rId4"/>
    <p:sldId id="445" r:id="rId5"/>
    <p:sldId id="446" r:id="rId6"/>
    <p:sldId id="443" r:id="rId7"/>
    <p:sldId id="441" r:id="rId8"/>
    <p:sldId id="456" r:id="rId9"/>
    <p:sldId id="447" r:id="rId10"/>
    <p:sldId id="449" r:id="rId11"/>
    <p:sldId id="349" r:id="rId12"/>
    <p:sldId id="450" r:id="rId13"/>
    <p:sldId id="451" r:id="rId14"/>
    <p:sldId id="460" r:id="rId15"/>
    <p:sldId id="452" r:id="rId16"/>
    <p:sldId id="453" r:id="rId17"/>
    <p:sldId id="454" r:id="rId18"/>
    <p:sldId id="455" r:id="rId19"/>
    <p:sldId id="457" r:id="rId20"/>
    <p:sldId id="458" r:id="rId21"/>
    <p:sldId id="459" r:id="rId22"/>
    <p:sldId id="440" r:id="rId23"/>
  </p:sldIdLst>
  <p:sldSz cx="9144000" cy="6858000" type="letter"/>
  <p:notesSz cx="6858000" cy="9144000"/>
  <p:embeddedFontLst>
    <p:embeddedFont>
      <p:font typeface="Tahoma" pitchFamily="34" charset="0"/>
      <p:regular r:id="rId25"/>
      <p:bold r:id="rId2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imgSz="1024x768" encoding="windows-1252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03" autoAdjust="0"/>
    <p:restoredTop sz="82632" autoAdjust="0"/>
  </p:normalViewPr>
  <p:slideViewPr>
    <p:cSldViewPr>
      <p:cViewPr varScale="1">
        <p:scale>
          <a:sx n="61" d="100"/>
          <a:sy n="61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85B460F4-9708-4203-80B5-F020A3066A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PROMISE</a:t>
            </a:r>
            <a:r>
              <a:rPr lang="en-US" dirty="0" smtClean="0"/>
              <a:t>: </a:t>
            </a:r>
            <a:r>
              <a:rPr lang="en-US" dirty="0" smtClean="0"/>
              <a:t>How it could be useful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Stabilizer</a:t>
            </a:r>
            <a:r>
              <a:rPr lang="en-US" baseline="0" dirty="0" smtClean="0"/>
              <a:t> is a dual of the code. Specifying one fixes the other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means V is of a special type.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stabilizer elements</a:t>
            </a:r>
            <a:r>
              <a:rPr lang="en-US" baseline="0" dirty="0" smtClean="0"/>
              <a:t> are just Pauli products.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stabilizer elements</a:t>
            </a:r>
            <a:r>
              <a:rPr lang="en-US" baseline="0" dirty="0" smtClean="0"/>
              <a:t> are just Pauli products.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Other operators also have 16 terms just like P. So its easy to take partial traces.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know what Pauli product we should have multiplying P to give the respective encoded </a:t>
            </a:r>
            <a:r>
              <a:rPr lang="en-US" baseline="0" dirty="0" err="1" smtClean="0"/>
              <a:t>Paulis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stabilizer elements</a:t>
            </a:r>
            <a:r>
              <a:rPr lang="en-US" baseline="0" dirty="0" smtClean="0"/>
              <a:t> are just Pauli products.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Other operators also have 16 terms just like P. So its easy to take partial traces.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know what Pauli product we should have multiplying P to give the respective encoded </a:t>
            </a:r>
            <a:r>
              <a:rPr lang="en-US" baseline="0" dirty="0" err="1" smtClean="0"/>
              <a:t>Paulis</a:t>
            </a:r>
            <a:r>
              <a:rPr lang="en-US" baseline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that stabilizer elements</a:t>
            </a:r>
            <a:r>
              <a:rPr lang="en-US" baseline="0" dirty="0" smtClean="0"/>
              <a:t> are just Pauli products.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Other operators also have 16 terms just like P. So its easy to take partial traces.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We know what Pauli product we should have multiplying P to give the respective encoded </a:t>
            </a:r>
            <a:r>
              <a:rPr lang="en-US" baseline="0" dirty="0" err="1" smtClean="0"/>
              <a:t>Paulis</a:t>
            </a:r>
            <a:r>
              <a:rPr lang="en-US" baseline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16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in. 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in!!</a:t>
            </a:r>
            <a:r>
              <a:rPr lang="en-US" baseline="0" dirty="0" smtClean="0"/>
              <a:t> </a:t>
            </a:r>
            <a:r>
              <a:rPr lang="en-US" dirty="0" smtClean="0"/>
              <a:t>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</a:p>
          <a:p>
            <a:endParaRPr lang="en-US" dirty="0" smtClean="0"/>
          </a:p>
          <a:p>
            <a:r>
              <a:rPr lang="en-US" dirty="0" smtClean="0"/>
              <a:t>The encoded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Paulis</a:t>
            </a:r>
            <a:r>
              <a:rPr lang="en-US" baseline="0" dirty="0" smtClean="0"/>
              <a:t> span the code operator space.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in!!</a:t>
            </a:r>
            <a:r>
              <a:rPr lang="en-US" baseline="0" dirty="0" smtClean="0"/>
              <a:t> </a:t>
            </a:r>
            <a:r>
              <a:rPr lang="en-US" dirty="0" smtClean="0"/>
              <a:t>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</a:p>
          <a:p>
            <a:endParaRPr lang="en-US" dirty="0" smtClean="0"/>
          </a:p>
          <a:p>
            <a:r>
              <a:rPr lang="en-US" dirty="0" smtClean="0"/>
              <a:t>The encoded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Paulis</a:t>
            </a:r>
            <a:r>
              <a:rPr lang="en-US" baseline="0" dirty="0" smtClean="0"/>
              <a:t> span the code operator space.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19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in!!</a:t>
            </a:r>
            <a:r>
              <a:rPr lang="en-US" baseline="0" dirty="0" smtClean="0"/>
              <a:t> </a:t>
            </a:r>
            <a:r>
              <a:rPr lang="en-US" dirty="0" smtClean="0"/>
              <a:t>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</a:p>
          <a:p>
            <a:endParaRPr lang="en-US" dirty="0" smtClean="0"/>
          </a:p>
          <a:p>
            <a:r>
              <a:rPr lang="en-US" dirty="0" smtClean="0"/>
              <a:t>The encoded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Paulis</a:t>
            </a:r>
            <a:r>
              <a:rPr lang="en-US" baseline="0" dirty="0" smtClean="0"/>
              <a:t> span the code operator space.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20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lot of properties are preserved under partial traces.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“Traditional” QECC. Consider</a:t>
            </a:r>
            <a:r>
              <a:rPr lang="en-US" baseline="0" dirty="0" smtClean="0"/>
              <a:t> 5-qubit code, starting with one </a:t>
            </a:r>
            <a:r>
              <a:rPr lang="en-US" baseline="0" dirty="0" err="1" smtClean="0"/>
              <a:t>qubit</a:t>
            </a:r>
            <a:r>
              <a:rPr lang="en-US" baseline="0" dirty="0" smtClean="0"/>
              <a:t> of information.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Decoding operation will hopefully give you back the original state with high fidelity.</a:t>
            </a:r>
          </a:p>
          <a:p>
            <a:r>
              <a:rPr lang="en-US" baseline="0" dirty="0" smtClean="0"/>
              <a:t>Of course if there is no noise then one must be able to perfectly recover \psi. Otherwise it is a defective code.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21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in. 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22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1)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talk we consider a very extreme type of error,</a:t>
            </a:r>
            <a:r>
              <a:rPr lang="en-US" baseline="0" dirty="0" smtClean="0"/>
              <a:t> called erasure channels.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 though we have 3 </a:t>
            </a:r>
            <a:r>
              <a:rPr lang="en-US" baseline="0" dirty="0" err="1" smtClean="0"/>
              <a:t>qubits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w.r.t</a:t>
            </a:r>
            <a:r>
              <a:rPr lang="en-US" baseline="0" dirty="0" smtClean="0"/>
              <a:t>. to the input state we can’t have more that one </a:t>
            </a:r>
            <a:r>
              <a:rPr lang="en-US" baseline="0" dirty="0" err="1" smtClean="0"/>
              <a:t>qubit’s</a:t>
            </a:r>
            <a:r>
              <a:rPr lang="en-US" baseline="0" dirty="0" smtClean="0"/>
              <a:t> worth of information.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we can always recover \psi then it is a </a:t>
            </a:r>
            <a:r>
              <a:rPr lang="en-US" u="sng" baseline="0" dirty="0" smtClean="0"/>
              <a:t>perfect</a:t>
            </a:r>
            <a:r>
              <a:rPr lang="en-US" baseline="0" dirty="0" smtClean="0"/>
              <a:t> quantum channel still, despite not having all the carrier </a:t>
            </a:r>
            <a:r>
              <a:rPr lang="en-US" baseline="0" dirty="0" err="1" smtClean="0"/>
              <a:t>qubits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On the other extreme, if one always gets the maximally mixed state regardless of input state, then we have the completely depolarizing channel.</a:t>
            </a:r>
          </a:p>
          <a:p>
            <a:r>
              <a:rPr lang="en-US" baseline="0" dirty="0" smtClean="0"/>
              <a:t>If there is totally no information, then all the information must be in the complement.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could also be something in between. Result is state dependent.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notation</a:t>
            </a:r>
            <a:r>
              <a:rPr lang="en-US" baseline="0" dirty="0" smtClean="0"/>
              <a:t> are in order. </a:t>
            </a:r>
          </a:p>
          <a:p>
            <a:r>
              <a:rPr lang="en-US" baseline="0" dirty="0" err="1" smtClean="0"/>
              <a:t>Qubits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Bbar</a:t>
            </a:r>
            <a:r>
              <a:rPr lang="en-US" baseline="0" dirty="0" smtClean="0"/>
              <a:t> are gone, inaccessible.</a:t>
            </a:r>
          </a:p>
          <a:p>
            <a:r>
              <a:rPr lang="en-US" baseline="0" dirty="0" smtClean="0"/>
              <a:t>The “noise” IS the partial trace, restricting our access.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6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Depends on B, V and \psi. Complicated to evaluate</a:t>
            </a:r>
            <a:r>
              <a:rPr lang="en-US" baseline="0" dirty="0" smtClean="0"/>
              <a:t> in general.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Taking the partial trace of </a:t>
            </a:r>
            <a:r>
              <a:rPr lang="en-US" baseline="0" dirty="0" err="1" smtClean="0"/>
              <a:t>Paulis</a:t>
            </a:r>
            <a:r>
              <a:rPr lang="en-US" baseline="0" dirty="0" smtClean="0"/>
              <a:t> are easy but expanding general operators in the Pauli basis is not!</a:t>
            </a:r>
          </a:p>
          <a:p>
            <a:r>
              <a:rPr lang="en-US" baseline="0" dirty="0" smtClean="0"/>
              <a:t>But hold on to this thought.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in. 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where each operator live in. There are 3 Hilbert spaces of operators.</a:t>
            </a:r>
          </a:p>
          <a:p>
            <a:r>
              <a:rPr lang="en-US" dirty="0" smtClean="0"/>
              <a:t>Pauli operators without subscript is in the input space.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70683-1FF0-4C09-BBCE-ADD08CE15F47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 codewords are </a:t>
            </a:r>
            <a:r>
              <a:rPr lang="en-US" dirty="0" err="1" smtClean="0"/>
              <a:t>kets</a:t>
            </a:r>
            <a:r>
              <a:rPr lang="en-US" dirty="0" smtClean="0"/>
              <a:t> on the 5-qubit Hilbert space.</a:t>
            </a:r>
          </a:p>
          <a:p>
            <a:r>
              <a:rPr lang="en-US" dirty="0" smtClean="0"/>
              <a:t>Curly</a:t>
            </a:r>
            <a:r>
              <a:rPr lang="en-US" baseline="0" dirty="0" smtClean="0"/>
              <a:t> operators have simple partial traces.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AB274-B57B-4570-BFAB-6964A3F8F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9A0CF-9F16-46D3-9EF9-C4756A479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291D8-2840-4794-909E-642DDC0821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7EDAA-1769-4B9C-B9BB-B7F25837B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3ACC9-52C2-4031-9462-0B1789510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7B58F-9047-4FF5-BA87-57E7CADBF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6B17F-4EF5-44B4-B955-41563C6C7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60E5A-D0AF-4CA6-8F96-5D6840282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D27FC-3D65-46D5-8976-C2D42503D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07481-755D-451B-85FA-353C81F0A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D830D-0764-4A33-A89B-06B8A8699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8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8A81BFCB-93FA-46A3-82DE-CA1490374A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00034" y="733838"/>
            <a:ext cx="8215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TopRigh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dirty="0" smtClean="0"/>
              <a:t>Types &amp; Location of Information</a:t>
            </a:r>
            <a:endParaRPr lang="en-US" sz="6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3850" y="3357562"/>
            <a:ext cx="84963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3200" b="0" dirty="0" err="1"/>
              <a:t>Shiang</a:t>
            </a:r>
            <a:r>
              <a:rPr lang="en-US" sz="3200" b="0" dirty="0"/>
              <a:t> Yong LOOI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3200" b="0" dirty="0"/>
              <a:t>Carnegie Mellon </a:t>
            </a:r>
            <a:r>
              <a:rPr lang="en-US" sz="3200" b="0" dirty="0" smtClean="0"/>
              <a:t>University</a:t>
            </a:r>
            <a:endParaRPr lang="en-US" sz="3200" b="0" dirty="0"/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3200" b="0" dirty="0" smtClean="0"/>
              <a:t>20</a:t>
            </a:r>
            <a:r>
              <a:rPr lang="en-US" sz="3200" b="0" baseline="30000" dirty="0" smtClean="0"/>
              <a:t>th</a:t>
            </a:r>
            <a:r>
              <a:rPr lang="en-US" sz="3200" b="0" dirty="0" smtClean="0"/>
              <a:t> Nov 2008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3200" b="0" dirty="0" smtClean="0"/>
              <a:t>Work in collaboration with </a:t>
            </a:r>
            <a:r>
              <a:rPr lang="en-US" sz="3200" b="0" dirty="0" err="1" smtClean="0"/>
              <a:t>Vlad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Gheorghiu</a:t>
            </a:r>
            <a:r>
              <a:rPr lang="en-US" sz="3200" b="0" dirty="0" smtClean="0"/>
              <a:t> and Prof. Robert B. Griffiths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the case of the 5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qubit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code</a:t>
            </a:r>
          </a:p>
        </p:txBody>
      </p:sp>
      <p:pic>
        <p:nvPicPr>
          <p:cNvPr id="9" name="Picture 8" descr="Pdyads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979" y="2143116"/>
            <a:ext cx="4585715" cy="580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Xdyads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1589" y="2971866"/>
            <a:ext cx="4604762" cy="5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Zdyads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993" y="3733884"/>
            <a:ext cx="4661905" cy="623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0034" y="5286388"/>
            <a:ext cx="7143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could have used the dyads to span the space but. . .</a:t>
            </a:r>
          </a:p>
        </p:txBody>
      </p:sp>
      <p:pic>
        <p:nvPicPr>
          <p:cNvPr id="8" name="Picture 7" descr="XZdyads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4475503"/>
            <a:ext cx="5302858" cy="5965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0092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034" y="1337067"/>
            <a:ext cx="7929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stabilizer       of code     is the set of all Pauli products,    satisfying</a:t>
            </a:r>
          </a:p>
        </p:txBody>
      </p:sp>
      <p:pic>
        <p:nvPicPr>
          <p:cNvPr id="6" name="Picture 5" descr="codeC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70844" y="1363393"/>
            <a:ext cx="344164" cy="4439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785786" y="2571744"/>
            <a:ext cx="6786610" cy="843333"/>
            <a:chOff x="785786" y="2643182"/>
            <a:chExt cx="6786610" cy="843333"/>
          </a:xfrm>
        </p:grpSpPr>
        <p:pic>
          <p:nvPicPr>
            <p:cNvPr id="9" name="Picture 8" descr="stab_def1.bmp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786" y="2643182"/>
              <a:ext cx="2629524" cy="84333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714744" y="2786058"/>
              <a:ext cx="191930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for every</a:t>
              </a:r>
            </a:p>
          </p:txBody>
        </p:sp>
        <p:pic>
          <p:nvPicPr>
            <p:cNvPr id="11" name="Picture 10" descr="stab_def3.bmp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733825" y="2714620"/>
              <a:ext cx="1838571" cy="70190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2" name="Picture 11" descr="stab_def2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699" r="74284"/>
          <a:stretch>
            <a:fillRect/>
          </a:stretch>
        </p:blipFill>
        <p:spPr>
          <a:xfrm>
            <a:off x="3840336" y="1897174"/>
            <a:ext cx="374474" cy="531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00034" y="4994975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Then     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denotes a stabilizer code encoding.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" name="Picture 19" descr="SC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05669" y="1302793"/>
            <a:ext cx="713334" cy="513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3571876"/>
            <a:ext cx="7929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 the restriction that only    is stabilized by      .</a:t>
            </a:r>
          </a:p>
        </p:txBody>
      </p:sp>
      <p:pic>
        <p:nvPicPr>
          <p:cNvPr id="15" name="Picture 14" descr="codeC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71815" y="3626353"/>
            <a:ext cx="344164" cy="4439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 descr="SC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5058" y="4036477"/>
            <a:ext cx="713334" cy="513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 descr="isometry.bmp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8593" y="5024258"/>
            <a:ext cx="468572" cy="4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 for stabilizer codes we have</a:t>
            </a:r>
          </a:p>
        </p:txBody>
      </p:sp>
      <p:pic>
        <p:nvPicPr>
          <p:cNvPr id="8" name="Picture 7" descr="codeProjector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6608"/>
          <a:stretch>
            <a:fillRect/>
          </a:stretch>
        </p:blipFill>
        <p:spPr>
          <a:xfrm>
            <a:off x="857224" y="1933790"/>
            <a:ext cx="3643338" cy="17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odeProjector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92" r="-936"/>
          <a:stretch>
            <a:fillRect/>
          </a:stretch>
        </p:blipFill>
        <p:spPr>
          <a:xfrm>
            <a:off x="4613817" y="1928802"/>
            <a:ext cx="3244331" cy="17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0034" y="3929066"/>
            <a:ext cx="7929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expansion only has 2</a:t>
            </a:r>
            <a:r>
              <a:rPr lang="en-US" sz="3200" b="0" i="1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3200" b="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terms, which is much less than 2</a:t>
            </a:r>
            <a:r>
              <a:rPr lang="en-US" sz="3200" b="0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3200" b="0" i="1" baseline="30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0034" y="5066426"/>
            <a:ext cx="7929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: For the 5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qubit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code,  </a:t>
            </a:r>
            <a:r>
              <a:rPr lang="en-US" sz="3200" b="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has only 16 terms. </a:t>
            </a:r>
          </a:p>
        </p:txBody>
      </p:sp>
      <p:pic>
        <p:nvPicPr>
          <p:cNvPr id="17" name="Picture 16" descr="codeProjector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357" r="92672" b="37318"/>
          <a:stretch>
            <a:fillRect/>
          </a:stretch>
        </p:blipFill>
        <p:spPr>
          <a:xfrm>
            <a:off x="6326158" y="5054584"/>
            <a:ext cx="500066" cy="5355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75009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other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have very simple expansions too!</a:t>
            </a:r>
          </a:p>
        </p:txBody>
      </p:sp>
      <p:pic>
        <p:nvPicPr>
          <p:cNvPr id="8" name="Picture 7" descr="codeProjector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781" r="91841" b="29252"/>
          <a:stretch>
            <a:fillRect/>
          </a:stretch>
        </p:blipFill>
        <p:spPr>
          <a:xfrm>
            <a:off x="857224" y="4434120"/>
            <a:ext cx="556709" cy="785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codeProjector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92" r="-936"/>
          <a:stretch>
            <a:fillRect/>
          </a:stretch>
        </p:blipFill>
        <p:spPr>
          <a:xfrm>
            <a:off x="1428728" y="4005492"/>
            <a:ext cx="3244331" cy="17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Xpaulis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3093" y="2571744"/>
            <a:ext cx="4790477" cy="5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Zpaulis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8124" y="3376685"/>
            <a:ext cx="4395239" cy="552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75009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other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have very simple expansions too!</a:t>
            </a:r>
          </a:p>
        </p:txBody>
      </p:sp>
      <p:pic>
        <p:nvPicPr>
          <p:cNvPr id="9" name="Picture 8" descr="Xpaulis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3093" y="2571744"/>
            <a:ext cx="4790477" cy="5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Zpaulis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8124" y="3376685"/>
            <a:ext cx="4395239" cy="552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0034" y="4286256"/>
            <a:ext cx="80010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Operators have same number of terms as    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spcBef>
                <a:spcPct val="50000"/>
              </a:spcBef>
            </a:pP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3" name="Picture 12" descr="codeProjector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781" r="91841" b="29252"/>
          <a:stretch>
            <a:fillRect/>
          </a:stretch>
        </p:blipFill>
        <p:spPr>
          <a:xfrm>
            <a:off x="1571604" y="4643446"/>
            <a:ext cx="556709" cy="785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75009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other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have very simple expansions too!</a:t>
            </a:r>
          </a:p>
        </p:txBody>
      </p:sp>
      <p:pic>
        <p:nvPicPr>
          <p:cNvPr id="9" name="Picture 8" descr="Xpaulis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3093" y="2571744"/>
            <a:ext cx="4790477" cy="5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Zpaulis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8124" y="3376685"/>
            <a:ext cx="4395239" cy="552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0034" y="4286256"/>
            <a:ext cx="80010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Operators have same number of terms as    .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It’s always Pauli product multiplying    .</a:t>
            </a:r>
          </a:p>
        </p:txBody>
      </p:sp>
      <p:pic>
        <p:nvPicPr>
          <p:cNvPr id="13" name="Picture 12" descr="codeProjector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781" r="91841" b="29252"/>
          <a:stretch>
            <a:fillRect/>
          </a:stretch>
        </p:blipFill>
        <p:spPr>
          <a:xfrm>
            <a:off x="1571604" y="4653541"/>
            <a:ext cx="556709" cy="785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codeProjector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4781" r="91841" b="29252"/>
          <a:stretch>
            <a:fillRect/>
          </a:stretch>
        </p:blipFill>
        <p:spPr>
          <a:xfrm>
            <a:off x="7583486" y="5376687"/>
            <a:ext cx="556709" cy="7858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Recall we wrote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0034" y="4714884"/>
            <a:ext cx="73581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can now easily take partial traces of the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pic>
        <p:nvPicPr>
          <p:cNvPr id="8" name="Picture 7" descr="encodingPauli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854"/>
          <a:stretch>
            <a:fillRect/>
          </a:stretch>
        </p:blipFill>
        <p:spPr>
          <a:xfrm>
            <a:off x="642910" y="2000240"/>
            <a:ext cx="2500330" cy="657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encodingPauli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2786058"/>
            <a:ext cx="7161906" cy="738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encodingPauli3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3691027"/>
            <a:ext cx="6257144" cy="666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now generalize to </a:t>
            </a:r>
            <a:r>
              <a:rPr lang="en-US" sz="3200" b="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input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qubits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We begin with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0034" y="3824370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Then the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simply</a:t>
            </a:r>
          </a:p>
        </p:txBody>
      </p:sp>
      <p:pic>
        <p:nvPicPr>
          <p:cNvPr id="9" name="Picture 8" descr="encodedPauli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2571744"/>
            <a:ext cx="4861905" cy="7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encodedPauli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0694" y="2643182"/>
            <a:ext cx="3019048" cy="657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encodedPauli3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2636" y="4681626"/>
            <a:ext cx="4823810" cy="6047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Isomorphism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we 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take partial traces of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0034" y="2786058"/>
            <a:ext cx="7358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 will be zero and some will not.</a:t>
            </a:r>
          </a:p>
        </p:txBody>
      </p:sp>
      <p:pic>
        <p:nvPicPr>
          <p:cNvPr id="8" name="Picture 7" descr="parTrace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95762" y="2000240"/>
            <a:ext cx="2819048" cy="661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Isomorphism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                              &amp;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5" descr="iso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4873" y="1314448"/>
            <a:ext cx="3603810" cy="5638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iso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66" y="1304972"/>
            <a:ext cx="3603810" cy="601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00034" y="198696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then</a:t>
            </a:r>
          </a:p>
        </p:txBody>
      </p:sp>
      <p:pic>
        <p:nvPicPr>
          <p:cNvPr id="10" name="Picture 9" descr="iso3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5149" y="2714620"/>
            <a:ext cx="6011429" cy="64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iso4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496" y="3571876"/>
            <a:ext cx="4350477" cy="632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6675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Overview – Part 1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Quantum Error Correction review</a:t>
            </a: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Operators on Coding Space and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Isomorphism of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Isomorphism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the 5-qubit code, if 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Picture 11" descr="isoExample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133"/>
          <a:stretch>
            <a:fillRect/>
          </a:stretch>
        </p:blipFill>
        <p:spPr>
          <a:xfrm>
            <a:off x="1179075" y="1890064"/>
            <a:ext cx="2662550" cy="5942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isoExample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5654" y="2635638"/>
            <a:ext cx="5615238" cy="579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 descr="isoExample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502"/>
          <a:stretch>
            <a:fillRect/>
          </a:stretch>
        </p:blipFill>
        <p:spPr>
          <a:xfrm>
            <a:off x="4854836" y="1360460"/>
            <a:ext cx="2643206" cy="5942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0034" y="1844093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                    , then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7" name="Picture 16" descr="isoExample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528" r="27823"/>
          <a:stretch>
            <a:fillRect/>
          </a:stretch>
        </p:blipFill>
        <p:spPr>
          <a:xfrm>
            <a:off x="2974220" y="3514804"/>
            <a:ext cx="1552583" cy="579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 descr="isoExample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838"/>
          <a:stretch>
            <a:fillRect/>
          </a:stretch>
        </p:blipFill>
        <p:spPr>
          <a:xfrm>
            <a:off x="5472119" y="3514726"/>
            <a:ext cx="1581379" cy="579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00034" y="3487167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Furthermore,              and              will still anti-commute. 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0034" y="4709236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Under the partial trace, the 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either vanish or remain the same.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Isomorphism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Recall that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7" descr="encodingPauli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854"/>
          <a:stretch>
            <a:fillRect/>
          </a:stretch>
        </p:blipFill>
        <p:spPr>
          <a:xfrm>
            <a:off x="714348" y="2000240"/>
            <a:ext cx="2500330" cy="657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encodingPauli3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2786058"/>
            <a:ext cx="6257144" cy="666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Picture 22" descr="partialTraceofInputState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9637" y="4586378"/>
            <a:ext cx="3795239" cy="6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0034" y="3858727"/>
            <a:ext cx="5143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we take the partial trace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80984"/>
            <a:ext cx="5473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References</a:t>
            </a:r>
            <a:endParaRPr lang="en-US" sz="4400" b="0" u="sng" dirty="0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68313" y="1414051"/>
            <a:ext cx="817565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R.B. Griffiths, PRA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71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042337 (2005)</a:t>
            </a:r>
            <a:endParaRPr lang="en-US" sz="3200" b="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spcBef>
                <a:spcPct val="50000"/>
              </a:spcBef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R.B. Griffiths, PRA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76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062320 (2007)</a:t>
            </a:r>
            <a:endParaRPr lang="en-US" sz="3200" b="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spcBef>
                <a:spcPct val="50000"/>
              </a:spcBef>
              <a:buFontTx/>
              <a:buAutoNum type="arabicParenR"/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S.Y.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Looi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L. Yu, V.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Gheorghiu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R.B. Griffiths, PRA 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78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042303 (2008)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6675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Quantum Error Correction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Consider an encoding scheme</a:t>
            </a:r>
          </a:p>
        </p:txBody>
      </p:sp>
      <p:pic>
        <p:nvPicPr>
          <p:cNvPr id="13" name="Picture 12" descr="psi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330"/>
          <a:stretch>
            <a:fillRect/>
          </a:stretch>
        </p:blipFill>
        <p:spPr>
          <a:xfrm>
            <a:off x="714348" y="2776275"/>
            <a:ext cx="857257" cy="670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Straight Arrow Connector 21"/>
          <p:cNvCxnSpPr/>
          <p:nvPr/>
        </p:nvCxnSpPr>
        <p:spPr bwMode="auto">
          <a:xfrm flipV="1">
            <a:off x="1493920" y="3081199"/>
            <a:ext cx="848578" cy="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28" name="Group 27"/>
          <p:cNvGrpSpPr/>
          <p:nvPr/>
        </p:nvGrpSpPr>
        <p:grpSpPr>
          <a:xfrm>
            <a:off x="3491224" y="2643182"/>
            <a:ext cx="1295090" cy="1214446"/>
            <a:chOff x="3491224" y="2714620"/>
            <a:chExt cx="952935" cy="1214446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3491224" y="2714620"/>
              <a:ext cx="952935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491224" y="3017757"/>
              <a:ext cx="952935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3491224" y="3320894"/>
              <a:ext cx="952935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3491224" y="3624031"/>
              <a:ext cx="952935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491224" y="3927167"/>
              <a:ext cx="952935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42" name="Rounded Rectangle 41"/>
          <p:cNvSpPr/>
          <p:nvPr/>
        </p:nvSpPr>
        <p:spPr bwMode="auto">
          <a:xfrm>
            <a:off x="2351921" y="2285992"/>
            <a:ext cx="1143008" cy="1857388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786313" y="2285992"/>
            <a:ext cx="1143008" cy="1857388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5929321" y="3113067"/>
            <a:ext cx="848578" cy="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7" name="Picture 26" descr="psi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330"/>
          <a:stretch>
            <a:fillRect/>
          </a:stretch>
        </p:blipFill>
        <p:spPr>
          <a:xfrm>
            <a:off x="6787618" y="2758524"/>
            <a:ext cx="857257" cy="670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Flowchart: Summing Junction 28"/>
          <p:cNvSpPr/>
          <p:nvPr/>
        </p:nvSpPr>
        <p:spPr bwMode="auto">
          <a:xfrm>
            <a:off x="4019549" y="3124199"/>
            <a:ext cx="290517" cy="290501"/>
          </a:xfrm>
          <a:prstGeom prst="flowChartSummingJunction">
            <a:avLst/>
          </a:prstGeom>
          <a:solidFill>
            <a:srgbClr val="92D050">
              <a:alpha val="59000"/>
            </a:srgb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0" name="Flowchart: Summing Junction 29"/>
          <p:cNvSpPr/>
          <p:nvPr/>
        </p:nvSpPr>
        <p:spPr bwMode="auto">
          <a:xfrm>
            <a:off x="4048126" y="3714748"/>
            <a:ext cx="290517" cy="290501"/>
          </a:xfrm>
          <a:prstGeom prst="flowChartSummingJunction">
            <a:avLst/>
          </a:prstGeom>
          <a:solidFill>
            <a:srgbClr val="92D050">
              <a:alpha val="59000"/>
            </a:srgb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31" name="Picture 30" descr="isometry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2786058"/>
            <a:ext cx="780953" cy="76666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3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6675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Quantum Error Correction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we have the erasure channel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3" name="Picture 12" descr="psi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330"/>
          <a:stretch>
            <a:fillRect/>
          </a:stretch>
        </p:blipFill>
        <p:spPr>
          <a:xfrm>
            <a:off x="714348" y="2776275"/>
            <a:ext cx="857257" cy="670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Straight Arrow Connector 21"/>
          <p:cNvCxnSpPr/>
          <p:nvPr/>
        </p:nvCxnSpPr>
        <p:spPr bwMode="auto">
          <a:xfrm flipV="1">
            <a:off x="1493920" y="3081199"/>
            <a:ext cx="848578" cy="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491224" y="2643182"/>
            <a:ext cx="1295090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491224" y="2946319"/>
            <a:ext cx="1295090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491224" y="3249456"/>
            <a:ext cx="1295090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19" name="Group 18"/>
          <p:cNvGrpSpPr/>
          <p:nvPr/>
        </p:nvGrpSpPr>
        <p:grpSpPr>
          <a:xfrm>
            <a:off x="3491224" y="3552593"/>
            <a:ext cx="795024" cy="305035"/>
            <a:chOff x="3491224" y="3624031"/>
            <a:chExt cx="1295090" cy="305035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>
              <a:off x="3491224" y="3624031"/>
              <a:ext cx="1295090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491224" y="3927167"/>
              <a:ext cx="1295090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42" name="Rounded Rectangle 41"/>
          <p:cNvSpPr/>
          <p:nvPr/>
        </p:nvSpPr>
        <p:spPr bwMode="auto">
          <a:xfrm>
            <a:off x="2351921" y="2285992"/>
            <a:ext cx="1143008" cy="1857388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786313" y="2357430"/>
            <a:ext cx="1143008" cy="1214446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5929321" y="2970191"/>
            <a:ext cx="848578" cy="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7" name="Picture 26" descr="psi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330"/>
          <a:stretch>
            <a:fillRect/>
          </a:stretch>
        </p:blipFill>
        <p:spPr>
          <a:xfrm>
            <a:off x="6787618" y="2615648"/>
            <a:ext cx="857257" cy="670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Flowchart: Summing Junction 28"/>
          <p:cNvSpPr/>
          <p:nvPr/>
        </p:nvSpPr>
        <p:spPr bwMode="auto">
          <a:xfrm>
            <a:off x="4286249" y="3400456"/>
            <a:ext cx="290517" cy="290501"/>
          </a:xfrm>
          <a:prstGeom prst="flowChartSummingJunction">
            <a:avLst/>
          </a:prstGeom>
          <a:solidFill>
            <a:srgbClr val="FF0000">
              <a:alpha val="59000"/>
            </a:srgb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0" name="Flowchart: Summing Junction 29"/>
          <p:cNvSpPr/>
          <p:nvPr/>
        </p:nvSpPr>
        <p:spPr bwMode="auto">
          <a:xfrm>
            <a:off x="4286248" y="3714752"/>
            <a:ext cx="290517" cy="290501"/>
          </a:xfrm>
          <a:prstGeom prst="flowChartSummingJunction">
            <a:avLst/>
          </a:prstGeom>
          <a:solidFill>
            <a:srgbClr val="FF0000">
              <a:alpha val="59000"/>
            </a:srgb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20" name="Picture 19" descr="isometry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2786058"/>
            <a:ext cx="780953" cy="766667"/>
          </a:xfrm>
          <a:prstGeom prst="rect">
            <a:avLst/>
          </a:prstGeom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72396" y="2643182"/>
            <a:ext cx="6429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??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00034" y="4572008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One can view this as a </a:t>
            </a:r>
            <a:r>
              <a:rPr lang="en-US" sz="3200" b="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quantum channel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00034" y="5286388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example : perfect channel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0034" y="5286388"/>
            <a:ext cx="78581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example : completely depolarizing channel. Then complement is perfect.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6675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Quantum Error Correction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we have the erasure channel</a:t>
            </a:r>
            <a:endParaRPr lang="en-US" sz="3200" b="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3" name="Picture 12" descr="psi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330"/>
          <a:stretch>
            <a:fillRect/>
          </a:stretch>
        </p:blipFill>
        <p:spPr>
          <a:xfrm>
            <a:off x="714348" y="2776275"/>
            <a:ext cx="857257" cy="670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Straight Arrow Connector 21"/>
          <p:cNvCxnSpPr/>
          <p:nvPr/>
        </p:nvCxnSpPr>
        <p:spPr bwMode="auto">
          <a:xfrm flipV="1">
            <a:off x="1493920" y="3081199"/>
            <a:ext cx="848578" cy="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491224" y="2643182"/>
            <a:ext cx="1295090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491224" y="2946319"/>
            <a:ext cx="1295090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491224" y="3249456"/>
            <a:ext cx="1295090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2" name="Group 18"/>
          <p:cNvGrpSpPr/>
          <p:nvPr/>
        </p:nvGrpSpPr>
        <p:grpSpPr>
          <a:xfrm>
            <a:off x="3491224" y="3552593"/>
            <a:ext cx="795024" cy="305035"/>
            <a:chOff x="3491224" y="3624031"/>
            <a:chExt cx="1295090" cy="305035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>
              <a:off x="3491224" y="3624031"/>
              <a:ext cx="1295090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491224" y="3927167"/>
              <a:ext cx="1295090" cy="189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42" name="Rounded Rectangle 41"/>
          <p:cNvSpPr/>
          <p:nvPr/>
        </p:nvSpPr>
        <p:spPr bwMode="auto">
          <a:xfrm>
            <a:off x="2351921" y="2285992"/>
            <a:ext cx="1143008" cy="1857388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9" name="Flowchart: Summing Junction 28"/>
          <p:cNvSpPr/>
          <p:nvPr/>
        </p:nvSpPr>
        <p:spPr bwMode="auto">
          <a:xfrm>
            <a:off x="4286249" y="3400456"/>
            <a:ext cx="290517" cy="290501"/>
          </a:xfrm>
          <a:prstGeom prst="flowChartSummingJunction">
            <a:avLst/>
          </a:prstGeom>
          <a:solidFill>
            <a:srgbClr val="FF0000">
              <a:alpha val="59000"/>
            </a:srgb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0" name="Flowchart: Summing Junction 29"/>
          <p:cNvSpPr/>
          <p:nvPr/>
        </p:nvSpPr>
        <p:spPr bwMode="auto">
          <a:xfrm>
            <a:off x="4286248" y="3714752"/>
            <a:ext cx="290517" cy="290501"/>
          </a:xfrm>
          <a:prstGeom prst="flowChartSummingJunction">
            <a:avLst/>
          </a:prstGeom>
          <a:solidFill>
            <a:srgbClr val="FF0000">
              <a:alpha val="59000"/>
            </a:srgb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>
            <a:off x="4844523" y="2551639"/>
            <a:ext cx="357190" cy="785818"/>
          </a:xfrm>
          <a:prstGeom prst="rightBrace">
            <a:avLst>
              <a:gd name="adj1" fmla="val 8333"/>
              <a:gd name="adj2" fmla="val 50000"/>
            </a:avLst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0" name="Right Brace 19"/>
          <p:cNvSpPr/>
          <p:nvPr/>
        </p:nvSpPr>
        <p:spPr bwMode="auto">
          <a:xfrm>
            <a:off x="4857752" y="3490381"/>
            <a:ext cx="357190" cy="445029"/>
          </a:xfrm>
          <a:prstGeom prst="rightBrace">
            <a:avLst>
              <a:gd name="adj1" fmla="val 8333"/>
              <a:gd name="adj2" fmla="val 50000"/>
            </a:avLst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21" name="Picture 20" descr="Bbar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513"/>
          <a:stretch>
            <a:fillRect/>
          </a:stretch>
        </p:blipFill>
        <p:spPr>
          <a:xfrm>
            <a:off x="5301189" y="2743787"/>
            <a:ext cx="400000" cy="3994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Picture 25" descr="Bbar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9796" y="3427873"/>
            <a:ext cx="400000" cy="4619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Picture 27" descr="isometry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2786058"/>
            <a:ext cx="780953" cy="766667"/>
          </a:xfrm>
          <a:prstGeom prst="rect">
            <a:avLst/>
          </a:prstGeom>
        </p:spPr>
      </p:pic>
      <p:pic>
        <p:nvPicPr>
          <p:cNvPr id="31" name="Picture 30" descr="partialTraceofInputState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1141" y="5286388"/>
            <a:ext cx="3795239" cy="6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00034" y="4558737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Mathematically, we are interested 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66754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Quantum Error Correction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Consider an encoding scheme</a:t>
            </a:r>
          </a:p>
        </p:txBody>
      </p:sp>
      <p:grpSp>
        <p:nvGrpSpPr>
          <p:cNvPr id="2" name="Group 20"/>
          <p:cNvGrpSpPr/>
          <p:nvPr/>
        </p:nvGrpSpPr>
        <p:grpSpPr>
          <a:xfrm>
            <a:off x="6503521" y="2667879"/>
            <a:ext cx="1854693" cy="1802045"/>
            <a:chOff x="3090169" y="2946081"/>
            <a:chExt cx="1854693" cy="1802045"/>
          </a:xfrm>
        </p:grpSpPr>
        <p:sp>
          <p:nvSpPr>
            <p:cNvPr id="15" name="Regular Pentagon 14"/>
            <p:cNvSpPr/>
            <p:nvPr/>
          </p:nvSpPr>
          <p:spPr bwMode="auto">
            <a:xfrm>
              <a:off x="3143240" y="3000372"/>
              <a:ext cx="1714512" cy="1643074"/>
            </a:xfrm>
            <a:prstGeom prst="pentagon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893733" y="2946081"/>
              <a:ext cx="214314" cy="21431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090169" y="3530743"/>
              <a:ext cx="214314" cy="21431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730548" y="3525201"/>
              <a:ext cx="214314" cy="21431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3378344" y="4533812"/>
              <a:ext cx="214314" cy="21431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395267" y="4511645"/>
              <a:ext cx="214314" cy="21431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26" name="Freeform 25"/>
          <p:cNvSpPr/>
          <p:nvPr/>
        </p:nvSpPr>
        <p:spPr bwMode="auto">
          <a:xfrm>
            <a:off x="6003455" y="2239251"/>
            <a:ext cx="1802477" cy="2618509"/>
          </a:xfrm>
          <a:custGeom>
            <a:avLst/>
            <a:gdLst>
              <a:gd name="connsiteX0" fmla="*/ 364374 w 1802477"/>
              <a:gd name="connsiteY0" fmla="*/ 2132214 h 2618509"/>
              <a:gd name="connsiteX1" fmla="*/ 987829 w 1802477"/>
              <a:gd name="connsiteY1" fmla="*/ 2564476 h 2618509"/>
              <a:gd name="connsiteX2" fmla="*/ 1278774 w 1802477"/>
              <a:gd name="connsiteY2" fmla="*/ 1808018 h 2618509"/>
              <a:gd name="connsiteX3" fmla="*/ 1029392 w 1802477"/>
              <a:gd name="connsiteY3" fmla="*/ 1242753 h 2618509"/>
              <a:gd name="connsiteX4" fmla="*/ 1602971 w 1802477"/>
              <a:gd name="connsiteY4" fmla="*/ 785553 h 2618509"/>
              <a:gd name="connsiteX5" fmla="*/ 1752600 w 1802477"/>
              <a:gd name="connsiteY5" fmla="*/ 270163 h 2618509"/>
              <a:gd name="connsiteX6" fmla="*/ 1303712 w 1802477"/>
              <a:gd name="connsiteY6" fmla="*/ 95596 h 2618509"/>
              <a:gd name="connsiteX7" fmla="*/ 156556 w 1802477"/>
              <a:gd name="connsiteY7" fmla="*/ 843742 h 2618509"/>
              <a:gd name="connsiteX8" fmla="*/ 364374 w 1802477"/>
              <a:gd name="connsiteY8" fmla="*/ 2132214 h 261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2477" h="2618509">
                <a:moveTo>
                  <a:pt x="364374" y="2132214"/>
                </a:moveTo>
                <a:cubicBezTo>
                  <a:pt x="502920" y="2419003"/>
                  <a:pt x="835429" y="2618509"/>
                  <a:pt x="987829" y="2564476"/>
                </a:cubicBezTo>
                <a:cubicBezTo>
                  <a:pt x="1140229" y="2510443"/>
                  <a:pt x="1271847" y="2028305"/>
                  <a:pt x="1278774" y="1808018"/>
                </a:cubicBezTo>
                <a:cubicBezTo>
                  <a:pt x="1285701" y="1587731"/>
                  <a:pt x="975359" y="1413164"/>
                  <a:pt x="1029392" y="1242753"/>
                </a:cubicBezTo>
                <a:cubicBezTo>
                  <a:pt x="1083425" y="1072342"/>
                  <a:pt x="1482436" y="947651"/>
                  <a:pt x="1602971" y="785553"/>
                </a:cubicBezTo>
                <a:cubicBezTo>
                  <a:pt x="1723506" y="623455"/>
                  <a:pt x="1802477" y="385156"/>
                  <a:pt x="1752600" y="270163"/>
                </a:cubicBezTo>
                <a:cubicBezTo>
                  <a:pt x="1702724" y="155170"/>
                  <a:pt x="1569719" y="0"/>
                  <a:pt x="1303712" y="95596"/>
                </a:cubicBezTo>
                <a:cubicBezTo>
                  <a:pt x="1037705" y="191192"/>
                  <a:pt x="313112" y="504306"/>
                  <a:pt x="156556" y="843742"/>
                </a:cubicBezTo>
                <a:cubicBezTo>
                  <a:pt x="0" y="1183178"/>
                  <a:pt x="225828" y="1845425"/>
                  <a:pt x="364374" y="2132214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13" name="Picture 12" descr="psi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0330"/>
          <a:stretch>
            <a:fillRect/>
          </a:stretch>
        </p:blipFill>
        <p:spPr>
          <a:xfrm>
            <a:off x="714348" y="2847713"/>
            <a:ext cx="857257" cy="670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2" name="Straight Arrow Connector 21"/>
          <p:cNvCxnSpPr/>
          <p:nvPr/>
        </p:nvCxnSpPr>
        <p:spPr bwMode="auto">
          <a:xfrm flipV="1">
            <a:off x="1493920" y="3152637"/>
            <a:ext cx="848578" cy="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491224" y="2714620"/>
            <a:ext cx="952935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491224" y="3017757"/>
            <a:ext cx="952935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491224" y="3320894"/>
            <a:ext cx="952935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3491224" y="3624031"/>
            <a:ext cx="952935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491224" y="3927167"/>
            <a:ext cx="952935" cy="18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2" name="Rounded Rectangle 41"/>
          <p:cNvSpPr/>
          <p:nvPr/>
        </p:nvSpPr>
        <p:spPr bwMode="auto">
          <a:xfrm>
            <a:off x="2351921" y="2357430"/>
            <a:ext cx="1143008" cy="1857388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pic>
        <p:nvPicPr>
          <p:cNvPr id="45" name="Picture 44" descr="encoding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4608" y="2860477"/>
            <a:ext cx="571429" cy="771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6" name="Right Brace 45"/>
          <p:cNvSpPr/>
          <p:nvPr/>
        </p:nvSpPr>
        <p:spPr bwMode="auto">
          <a:xfrm>
            <a:off x="4471457" y="2623077"/>
            <a:ext cx="357190" cy="785818"/>
          </a:xfrm>
          <a:prstGeom prst="rightBrace">
            <a:avLst>
              <a:gd name="adj1" fmla="val 8333"/>
              <a:gd name="adj2" fmla="val 50000"/>
            </a:avLst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47" name="Right Brace 46"/>
          <p:cNvSpPr/>
          <p:nvPr/>
        </p:nvSpPr>
        <p:spPr bwMode="auto">
          <a:xfrm>
            <a:off x="4484686" y="3561819"/>
            <a:ext cx="357190" cy="445029"/>
          </a:xfrm>
          <a:prstGeom prst="rightBrace">
            <a:avLst>
              <a:gd name="adj1" fmla="val 8333"/>
              <a:gd name="adj2" fmla="val 50000"/>
            </a:avLst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 partial traces can be complicated</a:t>
            </a:r>
          </a:p>
        </p:txBody>
      </p:sp>
      <p:pic>
        <p:nvPicPr>
          <p:cNvPr id="13" name="Picture 12" descr="partialTraceofInputState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1141" y="2014610"/>
            <a:ext cx="3795239" cy="628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00034" y="305853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Partial trace are Pauli products are simple!</a:t>
            </a:r>
          </a:p>
        </p:txBody>
      </p:sp>
      <p:pic>
        <p:nvPicPr>
          <p:cNvPr id="23" name="Picture 22" descr="partialTraceofPaulis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3857628"/>
            <a:ext cx="5380953" cy="619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0034" y="4714884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Recall that Pauli products form a basis of the space of operators.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rewrite</a:t>
            </a:r>
          </a:p>
        </p:txBody>
      </p:sp>
      <p:pic>
        <p:nvPicPr>
          <p:cNvPr id="8" name="Picture 7" descr="encodingPauli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854"/>
          <a:stretch>
            <a:fillRect/>
          </a:stretch>
        </p:blipFill>
        <p:spPr>
          <a:xfrm>
            <a:off x="642910" y="2000240"/>
            <a:ext cx="2500330" cy="657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encodingPauli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2786058"/>
            <a:ext cx="7161906" cy="738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encodingPauli3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3643314"/>
            <a:ext cx="6257144" cy="666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8"/>
          <p:cNvGrpSpPr/>
          <p:nvPr/>
        </p:nvGrpSpPr>
        <p:grpSpPr>
          <a:xfrm>
            <a:off x="2071670" y="4500570"/>
            <a:ext cx="4071966" cy="1857388"/>
            <a:chOff x="785786" y="4500570"/>
            <a:chExt cx="4071966" cy="1857388"/>
          </a:xfrm>
        </p:grpSpPr>
        <p:pic>
          <p:nvPicPr>
            <p:cNvPr id="12" name="Picture 11" descr="psi.bmp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0330"/>
            <a:stretch>
              <a:fillRect/>
            </a:stretch>
          </p:blipFill>
          <p:spPr>
            <a:xfrm>
              <a:off x="785786" y="4990853"/>
              <a:ext cx="857257" cy="67047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3" name="Straight Arrow Connector 12"/>
            <p:cNvCxnSpPr/>
            <p:nvPr/>
          </p:nvCxnSpPr>
          <p:spPr bwMode="auto">
            <a:xfrm flipV="1">
              <a:off x="1565358" y="5295777"/>
              <a:ext cx="848578" cy="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grpSp>
          <p:nvGrpSpPr>
            <p:cNvPr id="3" name="Group 20"/>
            <p:cNvGrpSpPr/>
            <p:nvPr/>
          </p:nvGrpSpPr>
          <p:grpSpPr>
            <a:xfrm>
              <a:off x="3562662" y="4857760"/>
              <a:ext cx="1295090" cy="1214446"/>
              <a:chOff x="3491224" y="2714620"/>
              <a:chExt cx="952935" cy="1214446"/>
            </a:xfrm>
          </p:grpSpPr>
          <p:cxnSp>
            <p:nvCxnSpPr>
              <p:cNvPr id="18" name="Straight Arrow Connector 17"/>
              <p:cNvCxnSpPr/>
              <p:nvPr/>
            </p:nvCxnSpPr>
            <p:spPr bwMode="auto">
              <a:xfrm>
                <a:off x="3491224" y="2714620"/>
                <a:ext cx="952935" cy="189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19" name="Straight Arrow Connector 18"/>
              <p:cNvCxnSpPr/>
              <p:nvPr/>
            </p:nvCxnSpPr>
            <p:spPr bwMode="auto">
              <a:xfrm>
                <a:off x="3491224" y="3017757"/>
                <a:ext cx="952935" cy="189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3491224" y="3320894"/>
                <a:ext cx="952935" cy="189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3491224" y="3624031"/>
                <a:ext cx="952935" cy="189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3491224" y="3927167"/>
                <a:ext cx="952935" cy="189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cxnSp>
        </p:grpSp>
        <p:sp>
          <p:nvSpPr>
            <p:cNvPr id="16" name="Rounded Rectangle 15"/>
            <p:cNvSpPr/>
            <p:nvPr/>
          </p:nvSpPr>
          <p:spPr bwMode="auto">
            <a:xfrm>
              <a:off x="2423359" y="4500570"/>
              <a:ext cx="1143008" cy="1857388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 w="444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pic>
          <p:nvPicPr>
            <p:cNvPr id="17" name="Picture 16" descr="isometry.bmp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43174" y="5000636"/>
              <a:ext cx="780953" cy="766667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571472" y="373543"/>
            <a:ext cx="70723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 u="sng" dirty="0" smtClean="0"/>
              <a:t>Operators on Coding Space</a:t>
            </a:r>
            <a:endParaRPr lang="en-US" sz="4400" b="0" u="sng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0034" y="1297959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rewrite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71472" y="4643446"/>
            <a:ext cx="73581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call the curly operators the “encoded </a:t>
            </a:r>
            <a:r>
              <a:rPr lang="en-US" sz="3200" b="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Paulis</a:t>
            </a:r>
            <a:r>
              <a:rPr lang="en-US" sz="3200" b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”.</a:t>
            </a:r>
          </a:p>
        </p:txBody>
      </p:sp>
      <p:pic>
        <p:nvPicPr>
          <p:cNvPr id="8" name="Picture 7" descr="encodingPauli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854"/>
          <a:stretch>
            <a:fillRect/>
          </a:stretch>
        </p:blipFill>
        <p:spPr>
          <a:xfrm>
            <a:off x="642910" y="2000240"/>
            <a:ext cx="2500330" cy="657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encodingPauli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2786058"/>
            <a:ext cx="7161906" cy="738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encodingPauli3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3643314"/>
            <a:ext cx="6257144" cy="666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11059</TotalTime>
  <Words>1142</Words>
  <Application>Microsoft Office PowerPoint</Application>
  <PresentationFormat>Letter Paper (8.5x11 in)</PresentationFormat>
  <Paragraphs>154</Paragraphs>
  <Slides>22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Tahoma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QIT LAB</dc:creator>
  <cp:lastModifiedBy>n</cp:lastModifiedBy>
  <cp:revision>415</cp:revision>
  <dcterms:created xsi:type="dcterms:W3CDTF">2005-05-04T03:22:14Z</dcterms:created>
  <dcterms:modified xsi:type="dcterms:W3CDTF">2008-11-20T21:23:30Z</dcterms:modified>
</cp:coreProperties>
</file>